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9" r:id="rId3"/>
    <p:sldId id="290" r:id="rId4"/>
    <p:sldId id="296" r:id="rId5"/>
    <p:sldId id="294" r:id="rId6"/>
    <p:sldId id="292" r:id="rId7"/>
    <p:sldId id="282" r:id="rId8"/>
    <p:sldId id="280" r:id="rId9"/>
    <p:sldId id="283" r:id="rId10"/>
    <p:sldId id="284" r:id="rId11"/>
    <p:sldId id="293" r:id="rId12"/>
    <p:sldId id="285" r:id="rId1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C1E4-4609-48EE-B644-D01515253819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22D1-B63D-4ED0-BE43-1D3193154F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01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99264-FED0-4762-87DD-D533EDCB4733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DF83-1304-40E4-B1A0-21429A5D00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52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3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50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0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1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6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91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14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4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37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3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633C-9969-4485-B96B-D856FAE840DF}" type="datetimeFigureOut">
              <a:rPr lang="hu-HU" smtClean="0"/>
              <a:t>2016.07.06.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AC4E-9379-4B16-9B43-4242B6437A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4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url?sa=i&amp;rct=j&amp;q=&amp;esrc=s&amp;source=images&amp;cd=&amp;cad=rja&amp;uact=8&amp;ved=0ahUKEwiQm4j9h67MAhXBmBoKHcwsAlUQjRwIBw&amp;url=http://www.agraragazat.hu/hir/ontozes-ingyenes-lesz-viz-gazdaknak-ontozeshez&amp;psig=AFQjCNHhFgWqQZeWFTlga5KdSwqQzunx6w&amp;ust=1461820506556733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hu/url?sa=i&amp;rct=j&amp;q=&amp;esrc=s&amp;source=images&amp;cd=&amp;cad=rja&amp;uact=8&amp;ved=0ahUKEwipnpHyiK7MAhWGchQKHdq6CwsQjRwIBw&amp;url=http://villamdomain.hu/blogok/kell-e_a_domainunkhoz_adatbazis-szerver.html&amp;psig=AFQjCNFKfcKEYKjdE7evXFJ_75WYb3J84A&amp;ust=14618207694758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hu/url?sa=i&amp;rct=j&amp;q=&amp;esrc=s&amp;source=images&amp;cd=&amp;cad=rja&amp;uact=8&amp;ved=0ahUKEwiWzrjZh67MAhWGPBoKHVSZCeQQjRwIBw&amp;url=https://www.cheminova.hu/ChemiNova/web.nsf/Pub/kep_72.html&amp;psig=AFQjCNGSJEDlo1EkkQRbhHnOVyLjP-9GAQ&amp;ust=1461820452771899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hu/url?sa=i&amp;rct=j&amp;q=&amp;esrc=s&amp;source=images&amp;cd=&amp;cad=rja&amp;uact=8&amp;ved=0ahUKEwiXyt22iK7MAhVCWRQKHZhZBRUQjRwIBw&amp;url=http://modernfarmer.com/2014/02/wall-street-quietly-gobbling-americas-farm-land/&amp;psig=AFQjCNHKsbYPhgZ3FAmtNnWCNvFD5kdAEA&amp;ust=1461820601673133" TargetMode="External"/><Relationship Id="rId4" Type="http://schemas.openxmlformats.org/officeDocument/2006/relationships/hyperlink" Target="http://www.google.hu/url?sa=i&amp;rct=j&amp;q=&amp;esrc=s&amp;source=images&amp;cd=&amp;cad=rja&amp;uact=8&amp;ved=0ahUKEwiPx7_Jh67MAhVH1BoKHUrKAp4QjRwIBw&amp;url=http://www.farmit.hu/szantofold/2015/04/16/elkezdodott-kukorica-es-napraforgo-vetese-tolnaban&amp;psig=AFQjCNEJFaKO_PbwufNcEvO9aihrsfdv0Q&amp;ust=1461820404740779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u/url?sa=i&amp;rct=j&amp;q=&amp;esrc=s&amp;source=images&amp;cd=&amp;cad=rja&amp;uact=8&amp;ved=0ahUKEwjejaiLi67MAhUBvBoKHYOkDJkQjRwIBw&amp;url=http://www.origo.hu/gazdasag/20151027-migracio-es-klimavaltozas-konferencia-klimamigransok.html&amp;psig=AFQjCNEWsvdVoa22JxKcYYYDwa6FSUPiuw&amp;ust=1461821356986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www.google.hu/url?sa=i&amp;rct=j&amp;q=&amp;esrc=s&amp;source=images&amp;cd=&amp;cad=rja&amp;uact=8&amp;ved=0ahUKEwjsgYOci67MAhVINhoKHXhVC4AQjRwIBw&amp;url=https://www.youtube.com/watch?v%3D3NVK9DdrLk4&amp;psig=AFQjCNF32BtpGYIn3bsUAtGFR4O2czPzoQ&amp;ust=14618213969947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23727" y="-6215"/>
            <a:ext cx="9144000" cy="6858000"/>
          </a:xfrm>
          <a:prstGeom prst="rect">
            <a:avLst/>
          </a:prstGeom>
          <a:blipFill dpi="0" rotWithShape="1">
            <a:blip r:embed="rId2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/>
            <a:stretch>
              <a:fillRect l="-3549" r="-1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2051" name="Picture 3" descr="OVF-logo_100X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141277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Aszálymenedzsment, mint az operatív védelmi rendszer része (aszálystratégia) </a:t>
            </a:r>
            <a:endParaRPr lang="hu-H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hu-HU" sz="2800" dirty="0" smtClean="0"/>
              <a:t>Operatív </a:t>
            </a:r>
            <a:r>
              <a:rPr lang="hu-HU" sz="2800" dirty="0"/>
              <a:t>Aszály- és Vízhiány Kezelő Rendszer</a:t>
            </a:r>
            <a:endParaRPr lang="hu-HU" sz="2800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058" name="Picture 5" descr="https://encrypted-tbn1.google.com/images?q=tbn:ANd9GcS2w_fmiDLfem5uB_hqqxo1TFj7D1N6j1YRtSavgdV-ZwCYa-OK3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0350"/>
            <a:ext cx="582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/>
          </p:cNvSpPr>
          <p:nvPr/>
        </p:nvSpPr>
        <p:spPr bwMode="auto">
          <a:xfrm>
            <a:off x="1371600" y="3716338"/>
            <a:ext cx="64008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3000" b="1" dirty="0">
                <a:latin typeface="Arial" charset="0"/>
              </a:rPr>
              <a:t>L</a:t>
            </a:r>
            <a:r>
              <a:rPr lang="hu-HU" sz="2400" b="1" dirty="0">
                <a:latin typeface="Arial" charset="0"/>
              </a:rPr>
              <a:t>ÁNG</a:t>
            </a:r>
            <a:r>
              <a:rPr lang="hu-HU" sz="3000" b="1" dirty="0">
                <a:latin typeface="Arial" charset="0"/>
              </a:rPr>
              <a:t> I</a:t>
            </a:r>
            <a:r>
              <a:rPr lang="hu-HU" sz="2400" b="1" dirty="0">
                <a:latin typeface="Arial" charset="0"/>
              </a:rPr>
              <a:t>STVÁN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400" dirty="0">
                <a:latin typeface="Arial" charset="0"/>
              </a:rPr>
              <a:t>M</a:t>
            </a:r>
            <a:r>
              <a:rPr lang="hu-HU" dirty="0">
                <a:latin typeface="Arial" charset="0"/>
              </a:rPr>
              <a:t>ŰSZAKI</a:t>
            </a:r>
            <a:r>
              <a:rPr lang="hu-HU" sz="2400" dirty="0">
                <a:latin typeface="Arial" charset="0"/>
              </a:rPr>
              <a:t> F</a:t>
            </a:r>
            <a:r>
              <a:rPr lang="hu-HU" dirty="0">
                <a:latin typeface="Arial" charset="0"/>
              </a:rPr>
              <a:t>ŐIGAZGATÓHELYETTES - Törzsvezető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600" b="1" dirty="0">
                <a:latin typeface="Arial" charset="0"/>
              </a:rPr>
              <a:t>O</a:t>
            </a:r>
            <a:r>
              <a:rPr lang="en-US" sz="2000" b="1" dirty="0">
                <a:latin typeface="Arial" charset="0"/>
              </a:rPr>
              <a:t>RSZÁGOS</a:t>
            </a:r>
            <a:r>
              <a:rPr lang="en-US" sz="2600" b="1" dirty="0">
                <a:latin typeface="Arial" charset="0"/>
              </a:rPr>
              <a:t> V</a:t>
            </a:r>
            <a:r>
              <a:rPr lang="en-US" sz="2000" b="1" dirty="0">
                <a:latin typeface="Arial" charset="0"/>
              </a:rPr>
              <a:t>ÍZÜGYI</a:t>
            </a:r>
            <a:r>
              <a:rPr lang="en-US" sz="2600" b="1" dirty="0">
                <a:latin typeface="Arial" charset="0"/>
              </a:rPr>
              <a:t> F</a:t>
            </a:r>
            <a:r>
              <a:rPr lang="en-US" sz="2000" b="1" dirty="0">
                <a:latin typeface="Arial" charset="0"/>
              </a:rPr>
              <a:t>ŐIGAZGATÓSÁG</a:t>
            </a:r>
            <a:endParaRPr lang="hu-HU" sz="2000" b="1" dirty="0">
              <a:latin typeface="Arial" charset="0"/>
            </a:endParaRP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000" b="1" dirty="0">
                <a:latin typeface="Arial" charset="0"/>
              </a:rPr>
              <a:t>Országos Műszaki Irányító Törzs</a:t>
            </a:r>
            <a:r>
              <a:rPr lang="en-US" sz="2600" b="1" dirty="0">
                <a:latin typeface="Arial" charset="0"/>
              </a:rPr>
              <a:t> </a:t>
            </a: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60" name="Subtitle 4"/>
          <p:cNvSpPr>
            <a:spLocks/>
          </p:cNvSpPr>
          <p:nvPr/>
        </p:nvSpPr>
        <p:spPr bwMode="auto">
          <a:xfrm>
            <a:off x="142874" y="3140968"/>
            <a:ext cx="493318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2000" dirty="0" smtClean="0"/>
              <a:t>MHT Debrecen, 2016. </a:t>
            </a:r>
            <a:r>
              <a:rPr lang="hu-HU" altLang="hu-HU" sz="2000" smtClean="0"/>
              <a:t>június </a:t>
            </a:r>
            <a:r>
              <a:rPr lang="hu-HU" altLang="hu-HU" sz="2000" smtClean="0"/>
              <a:t>06.</a:t>
            </a:r>
            <a:endParaRPr lang="hu-HU" altLang="hu-HU" sz="1200" dirty="0"/>
          </a:p>
        </p:txBody>
      </p:sp>
      <p:pic>
        <p:nvPicPr>
          <p:cNvPr id="2061" name="Picture 13" descr="OVF-logo_400X4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661025"/>
            <a:ext cx="677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villamdomain.hu/blogok/images/adatbaz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11949"/>
            <a:ext cx="2090452" cy="13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1111" y="114855"/>
            <a:ext cx="8568952" cy="675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/>
              <a:t>A rendszer szerepe a mezőgazdaságban</a:t>
            </a:r>
            <a:endParaRPr lang="hu-HU" sz="1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34076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Cél:</a:t>
            </a:r>
          </a:p>
          <a:p>
            <a:r>
              <a:rPr lang="hu-HU" b="1" dirty="0" smtClean="0"/>
              <a:t>A keletkező monitoring eredmények hasznosítása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1476" y="5411949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rgbClr val="FF0000"/>
                </a:solidFill>
              </a:rPr>
              <a:t>Kutatás</a:t>
            </a:r>
          </a:p>
          <a:p>
            <a:r>
              <a:rPr lang="hu-HU" b="1" dirty="0" smtClean="0"/>
              <a:t>Új és részletes adatbázis</a:t>
            </a:r>
          </a:p>
        </p:txBody>
      </p:sp>
      <p:pic>
        <p:nvPicPr>
          <p:cNvPr id="1026" name="Picture 2" descr="http://www.farmit.hu/sites/default/files/styles/lead_image/public/news_lead_image/kukorica1_22.jpg?itok=7lIgqd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60" y="4005064"/>
            <a:ext cx="1944216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_YwrVqXoK5b967fJ7DfUVchmBAdPHXQl3ovwJ1YCc4nUk8ludS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11195"/>
            <a:ext cx="972497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graragazat.hu/sites/default/files/styles/cikkkep/public/ontozes0401.jpg?itok=Mt8V_0E_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60" y="2934163"/>
            <a:ext cx="1870465" cy="10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7231528" y="1772816"/>
            <a:ext cx="1224136" cy="1008112"/>
          </a:xfrm>
          <a:prstGeom prst="roundRect">
            <a:avLst/>
          </a:prstGeom>
          <a:solidFill>
            <a:srgbClr val="FFFF00">
              <a:alpha val="69000"/>
            </a:srgb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59328" y="1922929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n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endParaRPr lang="hu-HU" sz="4000" b="1" dirty="0">
              <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http://cdn.modernfarmer.com/wp-content/uploads/2014/02/hero2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96" y="4941168"/>
            <a:ext cx="2713815" cy="1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39552" y="1987099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srgbClr val="FF0000"/>
                </a:solidFill>
              </a:rPr>
              <a:t>Szolgáltatás</a:t>
            </a:r>
          </a:p>
          <a:p>
            <a:r>
              <a:rPr lang="hu-HU" b="1" u="sng" dirty="0"/>
              <a:t>ÖNTÖZZ! </a:t>
            </a:r>
            <a:r>
              <a:rPr lang="hu-HU" b="1" dirty="0"/>
              <a:t>- </a:t>
            </a:r>
            <a:r>
              <a:rPr lang="hu-HU" b="1" dirty="0">
                <a:solidFill>
                  <a:srgbClr val="FF0000"/>
                </a:solidFill>
              </a:rPr>
              <a:t>Ingyenes aszályindex </a:t>
            </a:r>
            <a:r>
              <a:rPr lang="hu-HU" b="1" dirty="0"/>
              <a:t>számítás (weben elérhető bárki számára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7014" y="2996952"/>
            <a:ext cx="525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MENNYIT ÖNTÖZZ? </a:t>
            </a:r>
            <a:r>
              <a:rPr lang="hu-HU" b="1" dirty="0"/>
              <a:t>- </a:t>
            </a:r>
            <a:r>
              <a:rPr lang="hu-HU" b="1" dirty="0">
                <a:solidFill>
                  <a:srgbClr val="FF0000"/>
                </a:solidFill>
              </a:rPr>
              <a:t>Ingyenes csapadékhiány számítás</a:t>
            </a:r>
            <a:r>
              <a:rPr lang="hu-HU" b="1" dirty="0"/>
              <a:t> az alapállapothoz képest (weben elérhető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29019" y="3723273"/>
            <a:ext cx="491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MIT ÖNTÖZZ? </a:t>
            </a:r>
            <a:r>
              <a:rPr lang="hu-HU" b="1" dirty="0"/>
              <a:t>- Az aszályindex és a csapadékhiány </a:t>
            </a:r>
            <a:r>
              <a:rPr lang="hu-HU" b="1" dirty="0">
                <a:solidFill>
                  <a:srgbClr val="FF0000"/>
                </a:solidFill>
              </a:rPr>
              <a:t>értelmezése a különböző </a:t>
            </a:r>
            <a:r>
              <a:rPr lang="hu-HU" b="1" dirty="0" smtClean="0">
                <a:solidFill>
                  <a:srgbClr val="FF0000"/>
                </a:solidFill>
              </a:rPr>
              <a:t>növénykultúrákra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7014" y="4518412"/>
            <a:ext cx="565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KIT KELL TÁMOGATNI? </a:t>
            </a:r>
            <a:r>
              <a:rPr lang="hu-HU" b="1" dirty="0"/>
              <a:t>- Segédadat a területalapú támogatás </a:t>
            </a:r>
            <a:r>
              <a:rPr lang="hu-HU" b="1" dirty="0" smtClean="0"/>
              <a:t>számára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817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6" grpId="0"/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Az OVT javaslat tervezete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b="1" dirty="0"/>
              <a:t>Az Országos Vízgazdálkodási Tanács felismerve az elmúlt évtized során hazánkban tapasztalt változásokat, amelyek a hidrológiai folyamatokban is éreztetik hatásukat (a rendelkezésre álló vízkészletek tér- és időbeli megváltozása), támogatja az Országos Vízügyi Főigazgatóság által megkezdett munka folytatását, amelynek célja, az aszály- és vízhiány operatív kezeléséhez szükséges feltételek megteremtése.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/>
              <a:t>Az aszály által okozott károk megelőzése, illetve csökkentése érdekében, a Tanács javasolja az Operatív Aszály- és Vízhiány Kezelő Rendszer létrehozásának elindítását, a szükséges egyeztetések megkezdését.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/>
              <a:t>Az operatív feladatok megfelelően definiált végrehajtása érdekében, a Tanács javasolja, hogy védelmi szervezeti rendszerbe való integrálás jogi aspektusainak vizsgálatát meg kell kezdeni és azokat szélesebb körben egyeztetni.  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/>
              <a:t>A feladat időszerűségére való tekintettel, az Országos Vízgazdálkodási Tanács támogatja, a vízügyi ágazat által az aszállyal kapcsolatos problémák kezelése érdekében tervezett komplex rendszer kialakítását, továbbá a Tanács javasolja, hogy az érintett ágazatok vizsgálják felül a saját beavatkozási lehetőségeiket, működjenek közre a rendszer továbbfejlesztésében, majd készüljön átfogó, a szakterületek konszenzusán alapuló aszálykezelési terv, amely a prevencióra fókuszál, az operativitást szem előtt tartja</a:t>
            </a:r>
            <a:r>
              <a:rPr lang="hu-HU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4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2058" name="Picture 5" descr="https://encrypted-tbn1.google.com/images?q=tbn:ANd9GcS2w_fmiDLfem5uB_hqqxo1TFj7D1N6j1YRtSavgdV-ZwCYa-OK3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60350"/>
            <a:ext cx="582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/>
          </p:cNvSpPr>
          <p:nvPr/>
        </p:nvSpPr>
        <p:spPr bwMode="auto">
          <a:xfrm>
            <a:off x="5940152" y="5461137"/>
            <a:ext cx="3203848" cy="10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1200" b="1" dirty="0"/>
              <a:t>LÁNG ISTVÁN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1200" dirty="0"/>
              <a:t>MŰSZAKI FŐIGAZGATÓHELYETTES - Törzsvezető</a:t>
            </a:r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b="1" dirty="0"/>
              <a:t>ORSZÁGOS VÍZÜGYI FŐIGAZGATÓSÁG</a:t>
            </a:r>
            <a:endParaRPr lang="hu-HU" sz="1200" b="1" dirty="0"/>
          </a:p>
          <a:p>
            <a:pPr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1200" b="1" dirty="0"/>
              <a:t>Országos Műszaki Irányító Törzs</a:t>
            </a:r>
            <a:r>
              <a:rPr lang="en-US" sz="1200" b="1" dirty="0"/>
              <a:t> </a:t>
            </a: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1" name="Picture 13" descr="OVF-logo_400X4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677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89856" y="1921389"/>
            <a:ext cx="7164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Köszönöm a figyelmet!</a:t>
            </a:r>
            <a:endParaRPr lang="hu-HU" sz="24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79512" y="3121224"/>
            <a:ext cx="3528392" cy="1891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aszály munkacsoport tagjai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hu-HU" sz="2000" b="1" i="1" dirty="0" smtClean="0"/>
              <a:t>Dr. Barta Károly</a:t>
            </a:r>
          </a:p>
          <a:p>
            <a:pPr algn="l"/>
            <a:r>
              <a:rPr lang="hu-HU" sz="2000" b="1" i="1" dirty="0" smtClean="0"/>
              <a:t>Dr. </a:t>
            </a:r>
            <a:r>
              <a:rPr lang="hu-HU" sz="2000" b="1" i="1" dirty="0" err="1" smtClean="0"/>
              <a:t>Benyhe</a:t>
            </a:r>
            <a:r>
              <a:rPr lang="hu-HU" sz="2000" b="1" i="1" dirty="0" smtClean="0"/>
              <a:t> Balázs</a:t>
            </a:r>
          </a:p>
          <a:p>
            <a:pPr algn="l"/>
            <a:r>
              <a:rPr lang="hu-HU" sz="2000" b="1" i="1" dirty="0" err="1" smtClean="0"/>
              <a:t>Fehérváry</a:t>
            </a:r>
            <a:r>
              <a:rPr lang="hu-HU" sz="2000" b="1" i="1" dirty="0" smtClean="0"/>
              <a:t> István </a:t>
            </a:r>
          </a:p>
          <a:p>
            <a:pPr algn="l"/>
            <a:r>
              <a:rPr lang="hu-HU" sz="2000" b="1" i="1" dirty="0" smtClean="0"/>
              <a:t>Fiala Károly</a:t>
            </a:r>
          </a:p>
          <a:p>
            <a:pPr algn="l"/>
            <a:r>
              <a:rPr lang="hu-HU" sz="2000" b="1" i="1" dirty="0" err="1" smtClean="0"/>
              <a:t>Lábdy</a:t>
            </a:r>
            <a:r>
              <a:rPr lang="hu-HU" sz="2000" b="1" i="1" dirty="0" smtClean="0"/>
              <a:t> Jenő</a:t>
            </a:r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33629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6" y="2898000"/>
            <a:ext cx="299113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49" y="2889689"/>
            <a:ext cx="299446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02719" y="116632"/>
            <a:ext cx="8496944" cy="715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klímaváltozási szcenáriók előrejelzései: </a:t>
            </a:r>
            <a:endParaRPr lang="hu-HU" dirty="0"/>
          </a:p>
          <a:p>
            <a:r>
              <a:rPr lang="hu-HU" dirty="0" smtClean="0"/>
              <a:t>kedvezőtlen kilátások </a:t>
            </a: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8" y="1018095"/>
            <a:ext cx="2991132" cy="18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7"/>
          <a:stretch>
            <a:fillRect/>
          </a:stretch>
        </p:blipFill>
        <p:spPr bwMode="auto">
          <a:xfrm>
            <a:off x="4451191" y="648290"/>
            <a:ext cx="4483209" cy="2132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220568" y="2898000"/>
            <a:ext cx="2713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A hidrológiai rendszer                                                                                                                        </a:t>
            </a:r>
            <a:r>
              <a:rPr lang="hu-HU" sz="2000" dirty="0" smtClean="0"/>
              <a:t>szoros </a:t>
            </a:r>
            <a:r>
              <a:rPr lang="hu-HU" sz="2000" dirty="0"/>
              <a:t>és kölcsönös kapcsolatban van  az éghajlati </a:t>
            </a:r>
            <a:r>
              <a:rPr lang="hu-HU" sz="2000" dirty="0" smtClean="0"/>
              <a:t>rendszerrel.   Ennek változásai a vízjárásra és a vízkészletre is jelentős hatást gyakorolnak.</a:t>
            </a:r>
          </a:p>
          <a:p>
            <a:pPr algn="just"/>
            <a:endParaRPr lang="hu-HU" sz="1400" dirty="0"/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Alkalmazkodási és megelőzési feladatok!!</a:t>
            </a:r>
          </a:p>
        </p:txBody>
      </p:sp>
    </p:spTree>
    <p:extLst>
      <p:ext uri="{BB962C8B-B14F-4D97-AF65-F5344CB8AC3E}">
        <p14:creationId xmlns:p14="http://schemas.microsoft.com/office/powerpoint/2010/main" val="3615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0828" y="5891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 várható hazánkban, a Kárpát-medencében, a Duna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vízgyűjtőjén?	</a:t>
            </a:r>
            <a:r>
              <a:rPr lang="hu-HU" altLang="hu-H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Amit már tudunk, tapasztalunk…</a:t>
            </a:r>
            <a:endParaRPr lang="hu-HU" altLang="hu-H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828" y="1052736"/>
            <a:ext cx="8808639" cy="29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Melegedés az évben, minden </a:t>
            </a:r>
            <a:r>
              <a:rPr lang="hu-HU" altLang="hu-HU" b="1" dirty="0" smtClean="0"/>
              <a:t>évszakban!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Duna vízgyűjtőjében – a gleccserek folyamatos </a:t>
            </a:r>
            <a:r>
              <a:rPr lang="hu-HU" altLang="hu-HU" b="1" dirty="0" smtClean="0"/>
              <a:t>olvadása, változó vízjárás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Szárazodás – kevesebb csapadék, vagy alig változó csapadék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/>
              <a:t>A csapadék éven belüli átrendeződése: télen nő, nyáron </a:t>
            </a:r>
            <a:r>
              <a:rPr lang="hu-HU" altLang="hu-HU" b="1" dirty="0" smtClean="0"/>
              <a:t>csökken, lefolyási hányadok változása - vízkészletek időbeli módosulása!</a:t>
            </a:r>
            <a:endParaRPr lang="hu-HU" altLang="hu-HU" b="1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b="1" dirty="0" smtClean="0"/>
              <a:t>Szélsőséges </a:t>
            </a:r>
            <a:r>
              <a:rPr lang="hu-HU" altLang="hu-HU" b="1" dirty="0"/>
              <a:t>események – gyakorisága és intenzitása nő                  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hu-HU" altLang="hu-HU" b="1" dirty="0"/>
              <a:t>    -   nagycsapadékok                                                                                                   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hu-HU" altLang="hu-HU" b="1" dirty="0"/>
              <a:t>    -   száraz </a:t>
            </a:r>
            <a:r>
              <a:rPr lang="hu-HU" altLang="hu-HU" b="1" dirty="0" smtClean="0"/>
              <a:t>időszakok</a:t>
            </a:r>
            <a:endParaRPr lang="hu-HU" altLang="hu-HU" b="1" dirty="0"/>
          </a:p>
        </p:txBody>
      </p:sp>
      <p:sp>
        <p:nvSpPr>
          <p:cNvPr id="12" name="Balra nyíl 11"/>
          <p:cNvSpPr/>
          <p:nvPr/>
        </p:nvSpPr>
        <p:spPr>
          <a:xfrm>
            <a:off x="1115616" y="4662857"/>
            <a:ext cx="1512168" cy="36004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711894" y="4662715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6729" y="5193211"/>
            <a:ext cx="4464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Árvíz (akár télen is)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Belvíz (ott is ahol eddig nem fordult elő)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Belterületi elöntések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Növekvő vízjáték a vízrendszerekben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947546" y="5193211"/>
            <a:ext cx="40831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Vízhiányos időszakok hosszúsága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Kisvízi időszakok hossza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Aszályok gyakorisága és erőssége</a:t>
            </a:r>
          </a:p>
          <a:p>
            <a:pPr>
              <a:spcBef>
                <a:spcPct val="50000"/>
              </a:spcBef>
            </a:pPr>
            <a:r>
              <a:rPr lang="hu-HU" alt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Konfliktusok a vízhasználókkal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83568" y="4324161"/>
            <a:ext cx="2694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Ideiglenes többlet</a:t>
            </a:r>
            <a:endParaRPr lang="hu-H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519641" y="4324161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1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Tartós hiány</a:t>
            </a:r>
            <a:endParaRPr lang="hu-HU" sz="1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5076056" y="4077072"/>
            <a:ext cx="2736304" cy="1116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1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9516" y="104311"/>
            <a:ext cx="8496944" cy="58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Szélsőértékek gyakoriságának növekedése - hőségnapok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556792"/>
            <a:ext cx="5832648" cy="39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51520" y="69487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2012.</a:t>
            </a:r>
          </a:p>
          <a:p>
            <a:r>
              <a:rPr lang="hu-HU" dirty="0" smtClean="0"/>
              <a:t>Hőségnap </a:t>
            </a:r>
            <a:r>
              <a:rPr lang="hu-HU" dirty="0"/>
              <a:t>(</a:t>
            </a:r>
            <a:r>
              <a:rPr lang="hu-HU" dirty="0" err="1"/>
              <a:t>Tmax</a:t>
            </a:r>
            <a:r>
              <a:rPr lang="hu-HU" dirty="0"/>
              <a:t> ≥ 30°C) </a:t>
            </a:r>
            <a:r>
              <a:rPr lang="hu-HU" dirty="0" smtClean="0"/>
              <a:t> átlagos 20 nap helyett 49!! </a:t>
            </a:r>
            <a:r>
              <a:rPr lang="hu-HU" dirty="0"/>
              <a:t>országos </a:t>
            </a:r>
            <a:r>
              <a:rPr lang="hu-HU" dirty="0" smtClean="0"/>
              <a:t>átlagban</a:t>
            </a:r>
          </a:p>
          <a:p>
            <a:r>
              <a:rPr lang="hu-HU" dirty="0" smtClean="0"/>
              <a:t>A </a:t>
            </a:r>
            <a:r>
              <a:rPr lang="hu-HU" dirty="0"/>
              <a:t>forró napok (</a:t>
            </a:r>
            <a:r>
              <a:rPr lang="hu-HU" dirty="0" err="1"/>
              <a:t>Tmax</a:t>
            </a:r>
            <a:r>
              <a:rPr lang="hu-HU" dirty="0"/>
              <a:t> ≥ 35°C) száma: a szokásos 1 helyett 12 </a:t>
            </a:r>
            <a:r>
              <a:rPr lang="hu-HU" dirty="0" smtClean="0"/>
              <a:t>nap!!!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51520" y="1835532"/>
            <a:ext cx="981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2014. év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251520" y="5733256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2015.</a:t>
            </a:r>
          </a:p>
          <a:p>
            <a:r>
              <a:rPr lang="hu-HU" dirty="0" smtClean="0"/>
              <a:t>Hőségnap </a:t>
            </a:r>
            <a:r>
              <a:rPr lang="hu-HU" dirty="0"/>
              <a:t>(</a:t>
            </a:r>
            <a:r>
              <a:rPr lang="hu-HU" dirty="0" err="1"/>
              <a:t>Tmax</a:t>
            </a:r>
            <a:r>
              <a:rPr lang="hu-HU" dirty="0"/>
              <a:t> ≥ 30°C) </a:t>
            </a:r>
            <a:r>
              <a:rPr lang="hu-HU" dirty="0" smtClean="0"/>
              <a:t> egyes helyeken meghaladta a 60 napot!</a:t>
            </a:r>
          </a:p>
        </p:txBody>
      </p:sp>
      <p:sp>
        <p:nvSpPr>
          <p:cNvPr id="7" name="Téglalap 6"/>
          <p:cNvSpPr/>
          <p:nvPr/>
        </p:nvSpPr>
        <p:spPr>
          <a:xfrm>
            <a:off x="8050023" y="2204864"/>
            <a:ext cx="549894" cy="26439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wordArtVert" wrap="none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78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95229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 hiányzik az aszálykezelési gyakorlatból</a:t>
            </a:r>
            <a:r>
              <a:rPr lang="hu-H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smtClean="0"/>
              <a:t>annak ellenére, hogy az aszálykár rendkívül magas méreteket ölt, akár az ország teljes területére kiterjed.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193" y="116632"/>
            <a:ext cx="8873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Tények – a vízhiány és aszálykezelés jelenlegi gyakorlatáról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5229" y="134076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Utólagos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aszályelemzéseket végzünk</a:t>
            </a:r>
            <a:r>
              <a:rPr lang="hu-HU" sz="2400" dirty="0"/>
              <a:t>, az észlelési módszerek nem összetettek. Az aszály számszerűsítése leggyakrabban hosszú időtávra vonatkozik és nem írja le kellő részletességgel a folyamatot, a kialakulását nem tudjuk rekonstruálni. /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esemény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nyomonkövetése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jellemző</a:t>
            </a:r>
            <a:r>
              <a:rPr lang="hu-HU" sz="2400" dirty="0" smtClean="0"/>
              <a:t>/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5229" y="350100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</a:t>
            </a:r>
            <a:r>
              <a:rPr lang="hu-H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kárkövető magatartás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a jellemző; nem kidolgozott az operatív intézkedések rendszere , az előírások bizonytalanok. A nagy gyakorlati és tudományos érdeklődés ellenére nincs összehangolt keretrendszer az aszálykezelés tekintetében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347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3727" y="-6215"/>
            <a:ext cx="9144000" cy="6858000"/>
          </a:xfrm>
          <a:prstGeom prst="rect">
            <a:avLst/>
          </a:prstGeom>
          <a:blipFill dpi="0" rotWithShape="1">
            <a:blip r:embed="rId2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/>
            <a:stretch>
              <a:fillRect l="-3549" r="-1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363464" y="116632"/>
            <a:ext cx="6464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Operatív Aszály- és Vízhiány Kezelő Rendszer </a:t>
            </a:r>
          </a:p>
          <a:p>
            <a:pPr algn="ctr"/>
            <a:r>
              <a:rPr lang="hu-HU" sz="20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DWMS -(</a:t>
            </a:r>
            <a:r>
              <a:rPr lang="hu-HU" sz="2000" b="1" i="1" dirty="0" err="1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Drought</a:t>
            </a:r>
            <a:r>
              <a:rPr lang="hu-HU" sz="20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hu-HU" sz="2000" b="1" i="1" dirty="0" err="1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Water</a:t>
            </a:r>
            <a:r>
              <a:rPr lang="hu-HU" sz="20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2000" b="1" i="1" dirty="0" err="1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Scarcity</a:t>
            </a:r>
            <a:r>
              <a:rPr lang="hu-HU" sz="2000" b="1" i="1" dirty="0" smtClean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 Management System)</a:t>
            </a:r>
            <a:endParaRPr lang="hu-HU" sz="2000" b="1" i="1" dirty="0">
              <a:effectLst>
                <a:outerShdw blurRad="50800" dist="38100" dir="18900000" algn="b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851920" y="114222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EU elvárás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Legyen aszálykezelési terv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Moduláris index (jellemző) legyen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Legyenek riasztási fokozatok (küszöbértékek)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Normál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Riasztás előtti állapot (I. fok)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Riasztási állapot (II. fok)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Vészhelyzeti állapot (III. fok)</a:t>
            </a:r>
            <a:endParaRPr lang="hu-HU" b="1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87778"/>
              </p:ext>
            </p:extLst>
          </p:nvPr>
        </p:nvGraphicFramePr>
        <p:xfrm>
          <a:off x="4896036" y="3717032"/>
          <a:ext cx="4104456" cy="303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1512168"/>
                <a:gridCol w="1224136"/>
              </a:tblGrid>
              <a:tr h="4571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Meteorológiai aszály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Mezőgazdasági aszály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</a:rPr>
                        <a:t>Hidrológiai aszály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5710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(csapadék, hőmérséklet, párolgás)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(talajnedvesség, vízkapacitás)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(lefolyás, vízhozam, </a:t>
                      </a:r>
                      <a:r>
                        <a:rPr lang="hu-HU" sz="1200" u="none" strike="noStrike" dirty="0" err="1">
                          <a:effectLst/>
                        </a:rPr>
                        <a:t>hóborítás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SPI</a:t>
                      </a:r>
                      <a:endParaRPr lang="hu-H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FAPAR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SRI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SSPI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SM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hu-H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74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PAI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NDVI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WEI</a:t>
                      </a:r>
                      <a:r>
                        <a:rPr lang="hu-H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74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PaDI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NDWI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SWSI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074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GVM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CMI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RDI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PDSI</a:t>
                      </a:r>
                      <a:endParaRPr lang="hu-H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ETDI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 marL="9525" marR="9525" marT="9525" marB="0" anchor="b"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SPEI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SMDI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marL="9525" marR="9525" marT="9525" marB="0" anchor="b"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BMDI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SVI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marL="9525" marR="9525" marT="9525" marB="0" anchor="b">
                    <a:noFill/>
                  </a:tcPr>
                </a:tc>
              </a:tr>
              <a:tr h="23245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RAI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 err="1" smtClean="0">
                          <a:effectLst/>
                        </a:rPr>
                        <a:t>pF</a:t>
                      </a:r>
                      <a:endParaRPr lang="hu-H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2224"/>
            <a:ext cx="3240360" cy="44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51720" y="47231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ungarian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rought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ndex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" y="1628800"/>
            <a:ext cx="81762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7092280" y="260648"/>
            <a:ext cx="1224136" cy="1008112"/>
          </a:xfrm>
          <a:prstGeom prst="roundRect">
            <a:avLst/>
          </a:prstGeom>
          <a:solidFill>
            <a:srgbClr val="FFFF00">
              <a:alpha val="69000"/>
            </a:srgb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220080" y="410761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n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endParaRPr lang="hu-HU" sz="4000" b="1" dirty="0">
              <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2337" y="5877272"/>
            <a:ext cx="885124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 </a:t>
            </a:r>
            <a:r>
              <a:rPr lang="hu-HU" sz="2000" b="1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vízhiány mm-ben kifejezhető naponta</a:t>
            </a:r>
            <a:r>
              <a:rPr lang="hu-H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az operatív beavatkozások talaj specifikusan is meghatározhatók!</a:t>
            </a:r>
            <a:endParaRPr lang="hu-HU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1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61111" y="114855"/>
            <a:ext cx="8568952" cy="675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/>
              <a:t>A monitoring-hálózat elindítása  2016</a:t>
            </a:r>
            <a:endParaRPr lang="hu-HU" sz="1800" dirty="0"/>
          </a:p>
        </p:txBody>
      </p:sp>
      <p:pic>
        <p:nvPicPr>
          <p:cNvPr id="6" name="Kép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3263" r="4707" b="3113"/>
          <a:stretch/>
        </p:blipFill>
        <p:spPr bwMode="auto">
          <a:xfrm rot="5400000">
            <a:off x="1241234" y="751975"/>
            <a:ext cx="4861331" cy="6840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152416" y="1456616"/>
            <a:ext cx="1947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Aszálygyakoriság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dirty="0" smtClean="0"/>
              <a:t>Talajadottságok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dirty="0" smtClean="0"/>
              <a:t>Területhasználat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Meglévő vízvédelmi struktúra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Termesztett kultúrák aránya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OMSZ állomáshálózat</a:t>
            </a:r>
            <a:endParaRPr lang="hu-HU" sz="1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93474" y="969556"/>
            <a:ext cx="155318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Szempontrendszer</a:t>
            </a:r>
            <a:endParaRPr lang="hu-HU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4644008" y="504093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236295" y="3861048"/>
            <a:ext cx="1780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1400" b="1"/>
            </a:lvl1pPr>
          </a:lstStyle>
          <a:p>
            <a:pPr algn="l"/>
            <a:r>
              <a:rPr lang="hu-HU" u="sng" dirty="0" smtClean="0"/>
              <a:t>1.Lépcső (2016)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Észlelőállomások telepítése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236294" y="5258632"/>
            <a:ext cx="1780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1400" b="1"/>
            </a:lvl1pPr>
          </a:lstStyle>
          <a:p>
            <a:pPr algn="l"/>
            <a:r>
              <a:rPr lang="hu-HU" u="sng" dirty="0"/>
              <a:t>2</a:t>
            </a:r>
            <a:r>
              <a:rPr lang="hu-HU" u="sng" dirty="0" smtClean="0"/>
              <a:t>.Lépcső (2017)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smtClean="0"/>
              <a:t>Észlelőállomások sűrítése</a:t>
            </a:r>
          </a:p>
        </p:txBody>
      </p:sp>
      <p:sp>
        <p:nvSpPr>
          <p:cNvPr id="10" name="Ellipszis 9"/>
          <p:cNvSpPr/>
          <p:nvPr/>
        </p:nvSpPr>
        <p:spPr>
          <a:xfrm>
            <a:off x="4067944" y="493900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203848" y="519047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779912" y="4368375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4445587" y="450912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4788024" y="408800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744272" y="3786902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4716016" y="365468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5364088" y="3356992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453305" y="278092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4125608" y="340315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2987824" y="386547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1979712" y="306896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1331640" y="314640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2339752" y="394491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2627784" y="485978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373579" y="480512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4779384" y="451223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3851920" y="459140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347864" y="4991875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3233539" y="417375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4031940" y="395855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5148064" y="374321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4788024" y="340315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3421720" y="355992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/>
          <p:cNvSpPr/>
          <p:nvPr/>
        </p:nvSpPr>
        <p:spPr>
          <a:xfrm>
            <a:off x="5074588" y="297569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5796136" y="234888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/>
          <p:nvPr/>
        </p:nvSpPr>
        <p:spPr>
          <a:xfrm>
            <a:off x="3233539" y="3200472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/>
          <p:cNvSpPr/>
          <p:nvPr/>
        </p:nvSpPr>
        <p:spPr>
          <a:xfrm>
            <a:off x="2555776" y="363737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/>
          <p:nvPr/>
        </p:nvSpPr>
        <p:spPr>
          <a:xfrm>
            <a:off x="2519772" y="426107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/>
          <p:cNvSpPr/>
          <p:nvPr/>
        </p:nvSpPr>
        <p:spPr>
          <a:xfrm>
            <a:off x="1547664" y="305314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/>
          <p:nvPr/>
        </p:nvSpPr>
        <p:spPr>
          <a:xfrm>
            <a:off x="2578063" y="558924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övegdoboz 40"/>
          <p:cNvSpPr txBox="1"/>
          <p:nvPr/>
        </p:nvSpPr>
        <p:spPr>
          <a:xfrm>
            <a:off x="7196130" y="5967864"/>
            <a:ext cx="178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Magánállomások </a:t>
            </a:r>
            <a:r>
              <a:rPr lang="hu-HU" sz="1400" b="1" dirty="0" smtClean="0"/>
              <a:t>fogadása</a:t>
            </a:r>
            <a:endParaRPr lang="hu-HU" sz="1400" b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7236296" y="4556438"/>
            <a:ext cx="178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A folyamatos </a:t>
            </a:r>
            <a:r>
              <a:rPr lang="hu-HU" sz="1400" b="1" dirty="0" smtClean="0"/>
              <a:t>indexszámítás</a:t>
            </a:r>
            <a:endParaRPr lang="hu-HU" sz="1400" b="1" dirty="0"/>
          </a:p>
        </p:txBody>
      </p:sp>
      <p:sp>
        <p:nvSpPr>
          <p:cNvPr id="43" name="Ellipszis 42"/>
          <p:cNvSpPr/>
          <p:nvPr/>
        </p:nvSpPr>
        <p:spPr>
          <a:xfrm>
            <a:off x="3028841" y="3352488"/>
            <a:ext cx="262858" cy="2809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3635895" y="489514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/>
          <p:nvPr/>
        </p:nvSpPr>
        <p:spPr>
          <a:xfrm>
            <a:off x="3062870" y="487156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3944131" y="519047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/>
          <p:nvPr/>
        </p:nvSpPr>
        <p:spPr>
          <a:xfrm>
            <a:off x="4597164" y="4727655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/>
          <p:nvPr/>
        </p:nvSpPr>
        <p:spPr>
          <a:xfrm>
            <a:off x="5043917" y="4786219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4971909" y="4366773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/>
          <p:cNvSpPr/>
          <p:nvPr/>
        </p:nvSpPr>
        <p:spPr>
          <a:xfrm>
            <a:off x="4513394" y="4343471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/>
          <p:nvPr/>
        </p:nvSpPr>
        <p:spPr>
          <a:xfrm>
            <a:off x="4194064" y="426671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3851920" y="418377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/>
          <p:nvPr/>
        </p:nvSpPr>
        <p:spPr>
          <a:xfrm>
            <a:off x="3504977" y="4092823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3425887" y="447899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/>
          <p:nvPr/>
        </p:nvSpPr>
        <p:spPr>
          <a:xfrm>
            <a:off x="4363607" y="398585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4565430" y="3826753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/>
          <p:nvPr/>
        </p:nvSpPr>
        <p:spPr>
          <a:xfrm>
            <a:off x="5391426" y="392641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/>
          <p:nvPr/>
        </p:nvSpPr>
        <p:spPr>
          <a:xfrm>
            <a:off x="5321501" y="426566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/>
          <p:nvPr/>
        </p:nvSpPr>
        <p:spPr>
          <a:xfrm>
            <a:off x="5249493" y="3656379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/>
          <p:nvPr/>
        </p:nvSpPr>
        <p:spPr>
          <a:xfrm>
            <a:off x="5525313" y="352127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/>
          <p:nvPr/>
        </p:nvSpPr>
        <p:spPr>
          <a:xfrm>
            <a:off x="5324980" y="305314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Ellipszis 63"/>
          <p:cNvSpPr/>
          <p:nvPr/>
        </p:nvSpPr>
        <p:spPr>
          <a:xfrm>
            <a:off x="5110592" y="278092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64"/>
          <p:cNvSpPr/>
          <p:nvPr/>
        </p:nvSpPr>
        <p:spPr>
          <a:xfrm>
            <a:off x="5940152" y="309186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/>
          <p:nvPr/>
        </p:nvSpPr>
        <p:spPr>
          <a:xfrm>
            <a:off x="4782480" y="322385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4291661" y="3454255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4379498" y="3250359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3872123" y="3531703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3563887" y="326258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3452402" y="382350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71"/>
          <p:cNvSpPr/>
          <p:nvPr/>
        </p:nvSpPr>
        <p:spPr>
          <a:xfrm>
            <a:off x="3160270" y="374321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72"/>
          <p:cNvSpPr/>
          <p:nvPr/>
        </p:nvSpPr>
        <p:spPr>
          <a:xfrm>
            <a:off x="3160270" y="402121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2657711" y="3456543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/>
          <p:nvPr/>
        </p:nvSpPr>
        <p:spPr>
          <a:xfrm>
            <a:off x="1763688" y="2991512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/>
          <p:nvPr/>
        </p:nvSpPr>
        <p:spPr>
          <a:xfrm>
            <a:off x="1525414" y="3239196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2010805" y="3958557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2771800" y="412672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/>
          <p:nvPr/>
        </p:nvSpPr>
        <p:spPr>
          <a:xfrm>
            <a:off x="2805733" y="452226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/>
          <p:nvPr/>
        </p:nvSpPr>
        <p:spPr>
          <a:xfrm>
            <a:off x="2375756" y="4478990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2807804" y="4859788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/>
          <p:nvPr/>
        </p:nvSpPr>
        <p:spPr>
          <a:xfrm>
            <a:off x="2994149" y="544522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2726159" y="5587412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3383868" y="527493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/>
          <p:cNvSpPr/>
          <p:nvPr/>
        </p:nvSpPr>
        <p:spPr>
          <a:xfrm>
            <a:off x="5709059" y="2639024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5597321" y="3012191"/>
            <a:ext cx="72008" cy="7744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1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5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5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7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2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7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25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750"/>
                            </p:stCondLst>
                            <p:childTnLst>
                              <p:par>
                                <p:cTn id="2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50"/>
                            </p:stCondLst>
                            <p:childTnLst>
                              <p:par>
                                <p:cTn id="2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75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25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75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0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5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5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5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75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3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111" y="114855"/>
            <a:ext cx="8568952" cy="675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/>
              <a:t>A rendszer szerepe a vízkárelhárításban</a:t>
            </a:r>
            <a:endParaRPr lang="hu-HU" sz="1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7781" y="90872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Cél:</a:t>
            </a:r>
          </a:p>
          <a:p>
            <a:r>
              <a:rPr lang="hu-HU" b="1" dirty="0" smtClean="0"/>
              <a:t>Az </a:t>
            </a:r>
            <a:r>
              <a:rPr lang="hu-HU" b="1" dirty="0" smtClean="0">
                <a:solidFill>
                  <a:srgbClr val="FF0000"/>
                </a:solidFill>
              </a:rPr>
              <a:t>állami segítségnyújtás </a:t>
            </a:r>
            <a:r>
              <a:rPr lang="hu-HU" b="1" dirty="0" smtClean="0"/>
              <a:t>lehetőségének megteremtése, a nagyobb károk </a:t>
            </a:r>
            <a:r>
              <a:rPr lang="hu-HU" b="1" dirty="0" smtClean="0">
                <a:solidFill>
                  <a:srgbClr val="FF0000"/>
                </a:solidFill>
              </a:rPr>
              <a:t>megelőzése</a:t>
            </a:r>
            <a:r>
              <a:rPr lang="hu-HU" b="1" dirty="0" smtClean="0"/>
              <a:t> érdekében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7781" y="213143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Eszköz:</a:t>
            </a:r>
          </a:p>
          <a:p>
            <a:r>
              <a:rPr lang="hu-HU" b="1" dirty="0" smtClean="0"/>
              <a:t>Vízkárelhárítás keretében </a:t>
            </a:r>
            <a:r>
              <a:rPr lang="hu-HU" b="1" dirty="0" smtClean="0">
                <a:solidFill>
                  <a:srgbClr val="FF0000"/>
                </a:solidFill>
              </a:rPr>
              <a:t>megelőző beavatkozások</a:t>
            </a:r>
            <a:r>
              <a:rPr lang="hu-HU" b="1" dirty="0" smtClean="0"/>
              <a:t> végrehajtása állami segítséggel.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7" y="312819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Kárelhárítási fokozatok elrendelése:</a:t>
            </a:r>
          </a:p>
          <a:p>
            <a:r>
              <a:rPr lang="hu-HU" b="1" dirty="0" smtClean="0"/>
              <a:t>Normál állapot</a:t>
            </a:r>
          </a:p>
          <a:p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Riasztás előtti állapot	</a:t>
            </a:r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I.fok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– A csatornák és az érintett zsilipek jó karba helyezése</a:t>
            </a:r>
          </a:p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Riasztási állapot		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II.fok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– Rendkívüli vízkormányozások lehetősége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Vészhelyzeti állapot	III. fok – Rendkívüli szivattyúkapacitás bevetése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7781" y="4653136"/>
            <a:ext cx="497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 feladat illesztése a védelmi szervezetbe</a:t>
            </a:r>
          </a:p>
          <a:p>
            <a:r>
              <a:rPr lang="hu-HU" b="1" dirty="0" smtClean="0"/>
              <a:t>Békeidő: az aszályindex folyamatos számítása.</a:t>
            </a:r>
          </a:p>
          <a:p>
            <a:r>
              <a:rPr lang="hu-HU" b="1" dirty="0" smtClean="0"/>
              <a:t>Védekezés: a meglévő védelmi szervezet bevetése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77781" y="5661248"/>
            <a:ext cx="497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A fejlesztések meghatározása</a:t>
            </a:r>
          </a:p>
          <a:p>
            <a:r>
              <a:rPr lang="hu-HU" b="1" dirty="0" smtClean="0"/>
              <a:t>A vízhiányos területek felszámolása az aszályindex alkalmazásának tapasztalatai alapján.</a:t>
            </a:r>
          </a:p>
        </p:txBody>
      </p:sp>
      <p:pic>
        <p:nvPicPr>
          <p:cNvPr id="2050" name="Picture 2" descr="http://static.origos.hu/s/img/i/1503/20150302klimavaltozas.jpg?w=644&amp;h=4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7331"/>
            <a:ext cx="2016224" cy="13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3NVK9DdrLk4/maxres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064190" cy="11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677</Words>
  <Application>Microsoft Office PowerPoint</Application>
  <PresentationFormat>Diavetítés a képernyőre (4:3 oldalarány)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Láng István</dc:creator>
  <cp:lastModifiedBy>Láng István</cp:lastModifiedBy>
  <cp:revision>63</cp:revision>
  <cp:lastPrinted>2016-05-19T06:22:09Z</cp:lastPrinted>
  <dcterms:created xsi:type="dcterms:W3CDTF">2016-03-06T08:13:37Z</dcterms:created>
  <dcterms:modified xsi:type="dcterms:W3CDTF">2016-07-06T05:33:17Z</dcterms:modified>
</cp:coreProperties>
</file>